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3" r:id="rId2"/>
    <p:sldId id="285" r:id="rId3"/>
    <p:sldId id="266" r:id="rId4"/>
    <p:sldId id="267" r:id="rId5"/>
    <p:sldId id="292" r:id="rId6"/>
    <p:sldId id="291" r:id="rId7"/>
    <p:sldId id="268" r:id="rId8"/>
    <p:sldId id="269" r:id="rId9"/>
    <p:sldId id="290" r:id="rId10"/>
    <p:sldId id="270" r:id="rId11"/>
    <p:sldId id="271" r:id="rId12"/>
    <p:sldId id="276" r:id="rId13"/>
    <p:sldId id="277" r:id="rId14"/>
    <p:sldId id="278" r:id="rId15"/>
    <p:sldId id="279" r:id="rId16"/>
    <p:sldId id="280" r:id="rId17"/>
    <p:sldId id="281" r:id="rId18"/>
    <p:sldId id="282" r:id="rId19"/>
    <p:sldId id="283" r:id="rId20"/>
    <p:sldId id="284" r:id="rId21"/>
    <p:sldId id="289" r:id="rId22"/>
    <p:sldId id="288" r:id="rId23"/>
    <p:sldId id="286" r:id="rId24"/>
    <p:sldId id="287"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kern="1200">
        <a:solidFill>
          <a:schemeClr val="tx1"/>
        </a:solidFill>
        <a:latin typeface="Times New Roman" pitchFamily="18" charset="0"/>
        <a:ea typeface="+mn-ea"/>
        <a:cs typeface="Times New Roman" pitchFamily="18" charset="0"/>
      </a:defRPr>
    </a:lvl5pPr>
    <a:lvl6pPr marL="2286000" algn="l" defTabSz="914400" rtl="0" eaLnBrk="1" latinLnBrk="0" hangingPunct="1">
      <a:defRPr kern="1200">
        <a:solidFill>
          <a:schemeClr val="tx1"/>
        </a:solidFill>
        <a:latin typeface="Times New Roman" pitchFamily="18" charset="0"/>
        <a:ea typeface="+mn-ea"/>
        <a:cs typeface="Times New Roman" pitchFamily="18" charset="0"/>
      </a:defRPr>
    </a:lvl6pPr>
    <a:lvl7pPr marL="2743200" algn="l" defTabSz="914400" rtl="0" eaLnBrk="1" latinLnBrk="0" hangingPunct="1">
      <a:defRPr kern="1200">
        <a:solidFill>
          <a:schemeClr val="tx1"/>
        </a:solidFill>
        <a:latin typeface="Times New Roman" pitchFamily="18" charset="0"/>
        <a:ea typeface="+mn-ea"/>
        <a:cs typeface="Times New Roman" pitchFamily="18" charset="0"/>
      </a:defRPr>
    </a:lvl7pPr>
    <a:lvl8pPr marL="3200400" algn="l" defTabSz="914400" rtl="0" eaLnBrk="1" latinLnBrk="0" hangingPunct="1">
      <a:defRPr kern="1200">
        <a:solidFill>
          <a:schemeClr val="tx1"/>
        </a:solidFill>
        <a:latin typeface="Times New Roman" pitchFamily="18" charset="0"/>
        <a:ea typeface="+mn-ea"/>
        <a:cs typeface="Times New Roman" pitchFamily="18" charset="0"/>
      </a:defRPr>
    </a:lvl8pPr>
    <a:lvl9pPr marL="3657600" algn="l" defTabSz="914400" rtl="0" eaLnBrk="1" latinLnBrk="0" hangingPunct="1">
      <a:defRPr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00"/>
    <a:srgbClr val="004200"/>
    <a:srgbClr val="B00000"/>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837A4E-D1C5-4E0B-A4A2-B7B0196727E1}" type="datetimeFigureOut">
              <a:rPr lang="ru-RU" smtClean="0"/>
              <a:pPr/>
              <a:t>04.02.2015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488701-DFBF-436B-80C0-79FD46094214}"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1488701-DFBF-436B-80C0-79FD46094214}"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1488701-DFBF-436B-80C0-79FD46094214}" type="slidenum">
              <a:rPr lang="ru-RU" smtClean="0"/>
              <a:pPr/>
              <a:t>21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AC0E4A8-20C2-4CB5-B90E-6EB7404F691D}"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5206355-646F-4180-A801-6AB20BDC097F}"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2C4E7D5-354E-4BDA-889D-443907BB7865}"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1CE70E2-6A3D-42A9-899C-03E71AFC3DEA}"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4154AAB-EE16-4803-92EA-E2CABDAB6047}"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BE72882-4450-48BC-9446-849A07BFA15A}"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90155BD2-57CE-4BB4-B3A3-BEA895848578}"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319401BB-21AA-492E-AC73-328725E85650}"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5F2D8BE2-562F-4A0C-9E46-433E016CE452}"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34B5C82-3799-4ED7-B748-E9F487E654B7}"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9A367BC-4C3A-4FA8-804C-EA102BD5D710}"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C2433FA-5202-457C-BA0C-0CE6D521D234}"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63713" y="260350"/>
            <a:ext cx="7129462" cy="3382964"/>
          </a:xfrm>
        </p:spPr>
        <p:txBody>
          <a:bodyPr/>
          <a:lstStyle/>
          <a:p>
            <a:r>
              <a:rPr lang="ru-RU" sz="4800" dirty="0" smtClean="0">
                <a:solidFill>
                  <a:srgbClr val="820000"/>
                </a:solidFill>
              </a:rPr>
              <a:t>Победа деда – моя Победа</a:t>
            </a:r>
            <a:endParaRPr lang="ru-RU" sz="4800" dirty="0">
              <a:solidFill>
                <a:srgbClr val="820000"/>
              </a:solidFill>
            </a:endParaRPr>
          </a:p>
        </p:txBody>
      </p:sp>
      <p:sp>
        <p:nvSpPr>
          <p:cNvPr id="14339" name="Rectangle 3"/>
          <p:cNvSpPr>
            <a:spLocks noGrp="1" noChangeArrowheads="1"/>
          </p:cNvSpPr>
          <p:nvPr>
            <p:ph type="body" idx="1"/>
          </p:nvPr>
        </p:nvSpPr>
        <p:spPr>
          <a:xfrm>
            <a:off x="3203575" y="1773238"/>
            <a:ext cx="5689600" cy="4392612"/>
          </a:xfrm>
        </p:spPr>
        <p:txBody>
          <a:bodyPr/>
          <a:lstStyle/>
          <a:p>
            <a:pPr>
              <a:buFontTx/>
              <a:buNone/>
            </a:pP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t>           Кадырова Флюра Балиевна</a:t>
            </a:r>
            <a:endParaRPr lang="ru-RU" dirty="0"/>
          </a:p>
        </p:txBody>
      </p:sp>
      <p:sp>
        <p:nvSpPr>
          <p:cNvPr id="3" name="Содержимое 2"/>
          <p:cNvSpPr>
            <a:spLocks noGrp="1"/>
          </p:cNvSpPr>
          <p:nvPr>
            <p:ph idx="1"/>
          </p:nvPr>
        </p:nvSpPr>
        <p:spPr>
          <a:xfrm>
            <a:off x="1643042" y="1600200"/>
            <a:ext cx="7286676" cy="4525963"/>
          </a:xfrm>
        </p:spPr>
        <p:txBody>
          <a:bodyPr/>
          <a:lstStyle/>
          <a:p>
            <a:r>
              <a:rPr lang="ru-RU" sz="2000" dirty="0" smtClean="0"/>
              <a:t>Моя прабабушка Кадырова </a:t>
            </a:r>
            <a:r>
              <a:rPr lang="ru-RU" sz="2000" dirty="0" err="1" smtClean="0"/>
              <a:t>Флюра</a:t>
            </a:r>
            <a:r>
              <a:rPr lang="ru-RU" sz="2000" dirty="0" smtClean="0"/>
              <a:t> </a:t>
            </a:r>
            <a:r>
              <a:rPr lang="ru-RU" sz="2000" dirty="0" err="1" smtClean="0"/>
              <a:t>Балиевна</a:t>
            </a:r>
            <a:r>
              <a:rPr lang="ru-RU" sz="2000" dirty="0" smtClean="0"/>
              <a:t>  родилась 5 апреля 1933 года в деревне Мордва </a:t>
            </a:r>
            <a:r>
              <a:rPr lang="ru-RU" sz="2000" dirty="0" err="1" smtClean="0"/>
              <a:t>Агрызского</a:t>
            </a:r>
            <a:r>
              <a:rPr lang="ru-RU" sz="2000" dirty="0" smtClean="0"/>
              <a:t> района. В военные годы ей было 8 лет.  Ее отца забрали на войну. Она осталась с матерью. Мать работала в колхозе. Она вместе с мамой ходила в колхоз доить и кормить коров. Ее детство было тяжелым. Не хватало еды, хлеба. Не было времени гулять, учиться. И зимой и летом они ходили в лаптях. Из -за этого у прабабушки сейчас болят ноги. Ее отец пропал без вести. Моя прабабушка все еще жива. </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74638"/>
            <a:ext cx="7043758" cy="1143000"/>
          </a:xfrm>
        </p:spPr>
        <p:txBody>
          <a:bodyPr/>
          <a:lstStyle/>
          <a:p>
            <a:r>
              <a:rPr lang="tt-RU" dirty="0" smtClean="0"/>
              <a:t>Хузин Зиннур</a:t>
            </a:r>
            <a:endParaRPr lang="ru-RU" dirty="0"/>
          </a:p>
        </p:txBody>
      </p:sp>
      <p:sp>
        <p:nvSpPr>
          <p:cNvPr id="3" name="Содержимое 2"/>
          <p:cNvSpPr>
            <a:spLocks noGrp="1"/>
          </p:cNvSpPr>
          <p:nvPr>
            <p:ph idx="1"/>
          </p:nvPr>
        </p:nvSpPr>
        <p:spPr>
          <a:xfrm>
            <a:off x="1714480" y="1500174"/>
            <a:ext cx="7429520" cy="4525963"/>
          </a:xfrm>
        </p:spPr>
        <p:txBody>
          <a:bodyPr/>
          <a:lstStyle/>
          <a:p>
            <a:r>
              <a:rPr lang="ru-RU" sz="2000" dirty="0" smtClean="0"/>
              <a:t>Моего прадедушку зовут </a:t>
            </a:r>
            <a:r>
              <a:rPr lang="ru-RU" sz="2000" dirty="0" err="1" smtClean="0"/>
              <a:t>Хузин</a:t>
            </a:r>
            <a:r>
              <a:rPr lang="ru-RU" sz="2000" dirty="0" smtClean="0"/>
              <a:t> Зиннур. Он родился в 1906 году. До призыва в армию работал в колхозе трактористом.  Жили большой дружной семьей, было 5 детей. В феврале 1942 года его призывают служить  в танковые войска. Из писем он узнает, что двое детей в </a:t>
            </a:r>
            <a:r>
              <a:rPr lang="ru-RU" sz="2000" dirty="0" smtClean="0"/>
              <a:t>семье </a:t>
            </a:r>
            <a:r>
              <a:rPr lang="ru-RU" sz="2000" dirty="0" smtClean="0"/>
              <a:t>умирают от голода. После ожесточенных боев в 1945 году он возвращается домой и обследовавшись в госпитале узнает, что у него воспаление  легких. Прожив 2 года он умирает . За проявленное мужество и героизм награжден медалями «За </a:t>
            </a:r>
            <a:r>
              <a:rPr lang="ru-RU" sz="2000" dirty="0" smtClean="0"/>
              <a:t>отвагу» и  </a:t>
            </a:r>
            <a:r>
              <a:rPr lang="ru-RU" sz="2000" dirty="0" smtClean="0"/>
              <a:t>«За боевые заслуги».</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480" y="214290"/>
            <a:ext cx="7429520" cy="1500190"/>
          </a:xfrm>
        </p:spPr>
        <p:txBody>
          <a:bodyPr/>
          <a:lstStyle/>
          <a:p>
            <a:r>
              <a:rPr lang="ru-RU" sz="2000" b="1" i="1" dirty="0" smtClean="0"/>
              <a:t/>
            </a:r>
            <a:br>
              <a:rPr lang="ru-RU" sz="2000" b="1" i="1" dirty="0" smtClean="0"/>
            </a:br>
            <a:r>
              <a:rPr lang="ru-RU" sz="2000" b="1" i="1" dirty="0" smtClean="0"/>
              <a:t>«Я на двадцать лет старше моей республики. Все этапы ее большого пути прошли через мою счастливую судьбу».</a:t>
            </a:r>
            <a:r>
              <a:rPr lang="ru-RU" dirty="0" smtClean="0"/>
              <a:t/>
            </a:r>
            <a:br>
              <a:rPr lang="ru-RU" dirty="0" smtClean="0"/>
            </a:br>
            <a:r>
              <a:rPr lang="ru-RU" sz="2000" b="1" i="1" dirty="0" smtClean="0"/>
              <a:t>Марьям ЗАЙНУЛЛИНА</a:t>
            </a:r>
            <a:r>
              <a:rPr lang="ru-RU" dirty="0" smtClean="0"/>
              <a:t/>
            </a:r>
            <a:br>
              <a:rPr lang="ru-RU" dirty="0" smtClean="0"/>
            </a:br>
            <a:endParaRPr lang="ru-RU" dirty="0"/>
          </a:p>
        </p:txBody>
      </p:sp>
      <p:pic>
        <p:nvPicPr>
          <p:cNvPr id="4" name="Содержимое 3" descr="H:\DSCF8937.JPG"/>
          <p:cNvPicPr>
            <a:picLocks noGrp="1"/>
          </p:cNvPicPr>
          <p:nvPr>
            <p:ph idx="1"/>
          </p:nvPr>
        </p:nvPicPr>
        <p:blipFill>
          <a:blip r:embed="rId2" cstate="print"/>
          <a:srcRect/>
          <a:stretch>
            <a:fillRect/>
          </a:stretch>
        </p:blipFill>
        <p:spPr bwMode="auto">
          <a:xfrm>
            <a:off x="1602278" y="1645761"/>
            <a:ext cx="7184564" cy="42121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Users\1\AppData\Local\Temp\Rar$DI01.301\марьям.2.jpg"/>
          <p:cNvPicPr>
            <a:picLocks noGrp="1"/>
          </p:cNvPicPr>
          <p:nvPr>
            <p:ph idx="1"/>
          </p:nvPr>
        </p:nvPicPr>
        <p:blipFill>
          <a:blip r:embed="rId2" cstate="print"/>
          <a:srcRect/>
          <a:stretch>
            <a:fillRect/>
          </a:stretch>
        </p:blipFill>
        <p:spPr bwMode="auto">
          <a:xfrm>
            <a:off x="2071670" y="500042"/>
            <a:ext cx="6500858" cy="56165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784"/>
            <a:ext cx="8229600" cy="1143000"/>
          </a:xfrm>
        </p:spPr>
        <p:txBody>
          <a:bodyPr/>
          <a:lstStyle/>
          <a:p>
            <a:endParaRPr lang="ru-RU" dirty="0"/>
          </a:p>
        </p:txBody>
      </p:sp>
      <p:sp>
        <p:nvSpPr>
          <p:cNvPr id="3" name="Содержимое 2"/>
          <p:cNvSpPr>
            <a:spLocks noGrp="1"/>
          </p:cNvSpPr>
          <p:nvPr>
            <p:ph idx="1"/>
          </p:nvPr>
        </p:nvSpPr>
        <p:spPr>
          <a:xfrm>
            <a:off x="1571604" y="214290"/>
            <a:ext cx="7372344" cy="6215106"/>
          </a:xfrm>
        </p:spPr>
        <p:txBody>
          <a:bodyPr/>
          <a:lstStyle/>
          <a:p>
            <a:r>
              <a:rPr lang="ru-RU" sz="2000" dirty="0" smtClean="0"/>
              <a:t>Много разных звезд среди созвездий женских судеб на небосклоне Татарстана. Одной из наиболее ярких была Марьям – Марьям </a:t>
            </a:r>
            <a:r>
              <a:rPr lang="ru-RU" sz="2000" dirty="0" err="1" smtClean="0"/>
              <a:t>Шаймухаметовна</a:t>
            </a:r>
            <a:r>
              <a:rPr lang="ru-RU" sz="2000" dirty="0" smtClean="0"/>
              <a:t> </a:t>
            </a:r>
            <a:r>
              <a:rPr lang="ru-RU" sz="2000" dirty="0" err="1" smtClean="0"/>
              <a:t>Зайнуллина</a:t>
            </a:r>
            <a:r>
              <a:rPr lang="ru-RU" sz="2000" dirty="0" smtClean="0"/>
              <a:t> (</a:t>
            </a:r>
            <a:r>
              <a:rPr lang="ru-RU" sz="2000" dirty="0" err="1" smtClean="0"/>
              <a:t>Ибатуллина</a:t>
            </a:r>
            <a:r>
              <a:rPr lang="ru-RU" sz="2000" dirty="0" smtClean="0"/>
              <a:t>). Долгие годы свет ее души дарил тепло и радость людям. Звезда погасла – память о ней жива… Ее называли ровесницей века. Марьям </a:t>
            </a:r>
            <a:r>
              <a:rPr lang="ru-RU" sz="2000" dirty="0" err="1" smtClean="0"/>
              <a:t>апа</a:t>
            </a:r>
            <a:r>
              <a:rPr lang="ru-RU" sz="2000" dirty="0" smtClean="0"/>
              <a:t> родилась 31 августа 1900 года в деревне </a:t>
            </a:r>
            <a:r>
              <a:rPr lang="ru-RU" sz="2000" dirty="0" err="1" smtClean="0"/>
              <a:t>Иж</a:t>
            </a:r>
            <a:r>
              <a:rPr lang="ru-RU" sz="2000" dirty="0" smtClean="0"/>
              <a:t> – </a:t>
            </a:r>
            <a:r>
              <a:rPr lang="ru-RU" sz="2000" dirty="0" err="1" smtClean="0"/>
              <a:t>Бобья</a:t>
            </a:r>
            <a:r>
              <a:rPr lang="ru-RU" sz="2000" dirty="0" smtClean="0"/>
              <a:t> </a:t>
            </a:r>
            <a:r>
              <a:rPr lang="ru-RU" sz="2000" dirty="0" err="1" smtClean="0"/>
              <a:t>Агрызского</a:t>
            </a:r>
            <a:r>
              <a:rPr lang="ru-RU" sz="2000" dirty="0" smtClean="0"/>
              <a:t> района Татарстана. В восемь лет девочка остается круглой сиротой. Заботу о ней взяла на себя бабушка </a:t>
            </a:r>
            <a:r>
              <a:rPr lang="ru-RU" sz="2000" dirty="0" err="1" smtClean="0"/>
              <a:t>Фатыма</a:t>
            </a:r>
            <a:r>
              <a:rPr lang="ru-RU" sz="2000" dirty="0" smtClean="0"/>
              <a:t>. Она мечтала о том, чтобы ее любимая внучка получила по-настоящему хорошее образование. Неграмотных детей в деревне не было, все учились в медресе. Марьям </a:t>
            </a:r>
            <a:r>
              <a:rPr lang="ru-RU" sz="2000" dirty="0" err="1" smtClean="0"/>
              <a:t>Шаймухаметовна</a:t>
            </a:r>
            <a:r>
              <a:rPr lang="ru-RU" sz="2000" dirty="0" smtClean="0"/>
              <a:t> много лет спустя вспоминала: «Учили нас, и богатых, и бедных, педагоги высокой квалификации. Знания, полученные в школе, были настолько крепки, особенно по точным наукам и географии, что впоследствии я смогла без особого труда поступить в Уфимскую учительскую семинарию…».</a:t>
            </a:r>
          </a:p>
          <a:p>
            <a:endParaRPr lang="ru-RU"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214"/>
            <a:ext cx="8043890" cy="142876"/>
          </a:xfrm>
        </p:spPr>
        <p:txBody>
          <a:bodyPr/>
          <a:lstStyle/>
          <a:p>
            <a:endParaRPr lang="ru-RU" dirty="0"/>
          </a:p>
        </p:txBody>
      </p:sp>
      <p:sp>
        <p:nvSpPr>
          <p:cNvPr id="3" name="Содержимое 2"/>
          <p:cNvSpPr>
            <a:spLocks noGrp="1"/>
          </p:cNvSpPr>
          <p:nvPr>
            <p:ph idx="1"/>
          </p:nvPr>
        </p:nvSpPr>
        <p:spPr>
          <a:xfrm>
            <a:off x="1571604" y="214290"/>
            <a:ext cx="7572396" cy="5929355"/>
          </a:xfrm>
        </p:spPr>
        <p:txBody>
          <a:bodyPr/>
          <a:lstStyle/>
          <a:p>
            <a:endParaRPr lang="ru-RU" sz="2000" dirty="0" smtClean="0"/>
          </a:p>
          <a:p>
            <a:r>
              <a:rPr lang="ru-RU" sz="2000" dirty="0" smtClean="0"/>
              <a:t>Осень 1918 года. Снова Марьям обучает детишек, теперь уже в родных краях. Шквал гражданской войны докатился и до этих мест, затянув в свой водоворот молодую учительницу. Марьям уходит добровольцем в 28-ю </a:t>
            </a:r>
            <a:r>
              <a:rPr lang="ru-RU" sz="2000" dirty="0" err="1" smtClean="0"/>
              <a:t>Азинскую</a:t>
            </a:r>
            <a:r>
              <a:rPr lang="ru-RU" sz="2000" dirty="0" smtClean="0"/>
              <a:t> дивизию 2-й армии.</a:t>
            </a:r>
          </a:p>
          <a:p>
            <a:r>
              <a:rPr lang="ru-RU" sz="2000" dirty="0" smtClean="0"/>
              <a:t>Всю свою жизнь Марьям </a:t>
            </a:r>
            <a:r>
              <a:rPr lang="ru-RU" sz="2000" dirty="0" err="1" smtClean="0"/>
              <a:t>Шаймухаметовна</a:t>
            </a:r>
            <a:r>
              <a:rPr lang="ru-RU" sz="2000" dirty="0" smtClean="0"/>
              <a:t> помнила об этих огненных днях Гражданской войны. В </a:t>
            </a:r>
            <a:r>
              <a:rPr lang="ru-RU" sz="2000" dirty="0" err="1" smtClean="0"/>
              <a:t>Азинской</a:t>
            </a:r>
            <a:r>
              <a:rPr lang="ru-RU" sz="2000" dirty="0" smtClean="0"/>
              <a:t> дивизии она была культработником, в составе 1-й мусульманской труппы участвовала в спектаклях. «В любых условиях фронтовой жизни на ходу организовывали, инсценировали наши представления: концерты, скетчи, водевили… в воинском обмундировании, в шинелях, гимнастерках, с отрезанными волосами… получая полное довольствие наравне с бойцами, работая в любую погоду в любой обстановке выполняли свой боевой долг.</a:t>
            </a:r>
            <a:endParaRPr lang="ru-RU"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Фото с Чуйковым.jpg"/>
          <p:cNvPicPr>
            <a:picLocks noGrp="1"/>
          </p:cNvPicPr>
          <p:nvPr>
            <p:ph idx="1"/>
          </p:nvPr>
        </p:nvPicPr>
        <p:blipFill>
          <a:blip r:embed="rId2" cstate="print"/>
          <a:srcRect/>
          <a:stretch>
            <a:fillRect/>
          </a:stretch>
        </p:blipFill>
        <p:spPr bwMode="auto">
          <a:xfrm>
            <a:off x="2285984" y="214290"/>
            <a:ext cx="6541008" cy="56988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642966"/>
            <a:ext cx="8043890" cy="597247"/>
          </a:xfrm>
        </p:spPr>
        <p:txBody>
          <a:bodyPr/>
          <a:lstStyle/>
          <a:p>
            <a:endParaRPr lang="ru-RU" dirty="0"/>
          </a:p>
        </p:txBody>
      </p:sp>
      <p:sp>
        <p:nvSpPr>
          <p:cNvPr id="3" name="Содержимое 2"/>
          <p:cNvSpPr>
            <a:spLocks noGrp="1"/>
          </p:cNvSpPr>
          <p:nvPr>
            <p:ph idx="1"/>
          </p:nvPr>
        </p:nvSpPr>
        <p:spPr>
          <a:xfrm>
            <a:off x="1571604" y="214290"/>
            <a:ext cx="7572396" cy="5840435"/>
          </a:xfrm>
        </p:spPr>
        <p:txBody>
          <a:bodyPr/>
          <a:lstStyle/>
          <a:p>
            <a:endParaRPr lang="ru-RU" sz="2000" dirty="0" smtClean="0"/>
          </a:p>
          <a:p>
            <a:r>
              <a:rPr lang="ru-RU" sz="2000" dirty="0" smtClean="0"/>
              <a:t>Боевое сотрудничество с легендарным полководцем В. </a:t>
            </a:r>
            <a:r>
              <a:rPr lang="ru-RU" sz="2000" dirty="0" err="1" smtClean="0"/>
              <a:t>Азиным</a:t>
            </a:r>
            <a:r>
              <a:rPr lang="ru-RU" sz="2000" dirty="0" smtClean="0"/>
              <a:t>, с командиром полка 19-летним Василием Ивановичем Чуйковым и другими командирами и бойцами наложило неизгладимый отпечаток на всю дальнейшую жизнь Марьям. Она неоднократно встречалась с «</a:t>
            </a:r>
            <a:r>
              <a:rPr lang="ru-RU" sz="2000" dirty="0" err="1" smtClean="0"/>
              <a:t>азинцами</a:t>
            </a:r>
            <a:r>
              <a:rPr lang="ru-RU" sz="2000" dirty="0" smtClean="0"/>
              <a:t>», особенно теплые отношения сложились у нее с маршалом Советского Союза В.И.Чуйковым, который много лет спустя написал в своей книге «Закалялась молодость в боях»: «Быть солдатом молодому татарину или </a:t>
            </a:r>
            <a:r>
              <a:rPr lang="ru-RU" sz="2000" dirty="0" err="1" smtClean="0"/>
              <a:t>чувашину</a:t>
            </a:r>
            <a:r>
              <a:rPr lang="ru-RU" sz="2000" dirty="0" smtClean="0"/>
              <a:t>, носить военную форму было нормальным явлением. Но когда юная девушка этой национальности остригала свои волосы, надевала солдатское обмундирование и вступала в Красную Армию – это считалось чем-то сверхъестественным…».</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DSCF8940.JPG"/>
          <p:cNvPicPr>
            <a:picLocks noGrp="1"/>
          </p:cNvPicPr>
          <p:nvPr>
            <p:ph idx="1"/>
          </p:nvPr>
        </p:nvPicPr>
        <p:blipFill>
          <a:blip r:embed="rId2" cstate="print"/>
          <a:srcRect/>
          <a:stretch>
            <a:fillRect/>
          </a:stretch>
        </p:blipFill>
        <p:spPr bwMode="auto">
          <a:xfrm>
            <a:off x="1602278" y="357166"/>
            <a:ext cx="7041688" cy="57234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642966"/>
            <a:ext cx="8229600" cy="597247"/>
          </a:xfrm>
        </p:spPr>
        <p:txBody>
          <a:bodyPr/>
          <a:lstStyle/>
          <a:p>
            <a:endParaRPr lang="ru-RU" dirty="0"/>
          </a:p>
        </p:txBody>
      </p:sp>
      <p:sp>
        <p:nvSpPr>
          <p:cNvPr id="3" name="Содержимое 2"/>
          <p:cNvSpPr>
            <a:spLocks noGrp="1"/>
          </p:cNvSpPr>
          <p:nvPr>
            <p:ph idx="1"/>
          </p:nvPr>
        </p:nvSpPr>
        <p:spPr>
          <a:xfrm>
            <a:off x="1714480" y="285728"/>
            <a:ext cx="7429520" cy="5840435"/>
          </a:xfrm>
        </p:spPr>
        <p:txBody>
          <a:bodyPr/>
          <a:lstStyle/>
          <a:p>
            <a:r>
              <a:rPr lang="ru-RU" sz="2000" dirty="0" smtClean="0"/>
              <a:t>Началась великая отечественная война.</a:t>
            </a:r>
          </a:p>
          <a:p>
            <a:r>
              <a:rPr lang="ru-RU" sz="2000" dirty="0" smtClean="0"/>
              <a:t> В эти чрезвычайно трудные для страны годы Марьям </a:t>
            </a:r>
            <a:r>
              <a:rPr lang="ru-RU" sz="2000" dirty="0" err="1" smtClean="0"/>
              <a:t>Шаймухаметовна</a:t>
            </a:r>
            <a:r>
              <a:rPr lang="ru-RU" sz="2000" dirty="0" smtClean="0"/>
              <a:t> работала на ответственных постах: до 1943 года была уполномоченным по приему эвакуированного населения при Совнаркоме ТАССР, потом заведующей сектором переселения отдела </a:t>
            </a:r>
            <a:r>
              <a:rPr lang="ru-RU" sz="2000" dirty="0" err="1" smtClean="0"/>
              <a:t>хозустройства</a:t>
            </a:r>
            <a:r>
              <a:rPr lang="ru-RU" sz="2000" dirty="0" smtClean="0"/>
              <a:t> эвакуированного населения. Свой пост она покинула только в 1947 году. Годы войны стали тяжелым испытанием для всего народа. </a:t>
            </a:r>
          </a:p>
          <a:p>
            <a:r>
              <a:rPr lang="ru-RU" sz="2000" dirty="0" smtClean="0"/>
              <a:t>1947 году Марьям </a:t>
            </a:r>
            <a:r>
              <a:rPr lang="ru-RU" sz="2000" dirty="0" err="1" smtClean="0"/>
              <a:t>Шаймухаметовна</a:t>
            </a:r>
            <a:r>
              <a:rPr lang="ru-RU" sz="2000" dirty="0" smtClean="0"/>
              <a:t> возвращается к своей специальности педагога, ведет большую общественную работу. В январе 1960 года выходит, наконец, на пенсию, но и тут собирает вокруг себя активных ветеранов, которые организуют ветеранское движение в Татарстане.</a:t>
            </a:r>
          </a:p>
          <a:p>
            <a:r>
              <a:rPr lang="ru-RU" sz="2000" dirty="0" smtClean="0"/>
              <a:t>. В своих воспоминаниях она сама оценила свою жизнь: «Жизнь не прошла даром и не мимо. Создала семью, учила, сама училась.… Горжусь тем, что в исторических событиях есть и мое скромное участие». Народная мудрость гласит: «В капле росы отражается весь мир» – так и в судьбе Марьям </a:t>
            </a:r>
            <a:endParaRPr lang="ru-RU"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71500"/>
            <a:ext cx="8229600" cy="214286"/>
          </a:xfrm>
        </p:spPr>
        <p:txBody>
          <a:bodyPr/>
          <a:lstStyle/>
          <a:p>
            <a:endParaRPr lang="ru-RU" dirty="0"/>
          </a:p>
        </p:txBody>
      </p:sp>
      <p:pic>
        <p:nvPicPr>
          <p:cNvPr id="4" name="Picture 2" descr="F:\внеклассная работа\отечественная война фото\d2e397ab213c[1].jpg"/>
          <p:cNvPicPr>
            <a:picLocks noGrp="1" noChangeAspect="1" noChangeArrowheads="1"/>
          </p:cNvPicPr>
          <p:nvPr>
            <p:ph idx="1"/>
          </p:nvPr>
        </p:nvPicPr>
        <p:blipFill>
          <a:blip r:embed="rId2" cstate="print"/>
          <a:srcRect/>
          <a:stretch>
            <a:fillRect/>
          </a:stretch>
        </p:blipFill>
        <p:spPr bwMode="auto">
          <a:xfrm>
            <a:off x="1428728" y="0"/>
            <a:ext cx="7715272" cy="6500834"/>
          </a:xfrm>
          <a:prstGeom prst="rect">
            <a:avLst/>
          </a:prstGeom>
          <a:noFill/>
        </p:spPr>
      </p:pic>
      <p:sp>
        <p:nvSpPr>
          <p:cNvPr id="5" name="Прямоугольник 4"/>
          <p:cNvSpPr/>
          <p:nvPr/>
        </p:nvSpPr>
        <p:spPr>
          <a:xfrm>
            <a:off x="2643142" y="857232"/>
            <a:ext cx="6500858" cy="5016758"/>
          </a:xfrm>
          <a:prstGeom prst="rect">
            <a:avLst/>
          </a:prstGeom>
        </p:spPr>
        <p:txBody>
          <a:bodyPr wrap="square">
            <a:spAutoFit/>
          </a:bodyPr>
          <a:lstStyle/>
          <a:p>
            <a:pPr algn="ctr"/>
            <a:r>
              <a:rPr lang="ru-RU" sz="2000" b="1" i="1" dirty="0" smtClean="0">
                <a:solidFill>
                  <a:schemeClr val="accent3"/>
                </a:solidFill>
              </a:rPr>
              <a:t>Вы в битве Родину спасли,</a:t>
            </a:r>
          </a:p>
          <a:p>
            <a:pPr algn="ctr"/>
            <a:endParaRPr lang="ru-RU" sz="2000" b="1" i="1" dirty="0" smtClean="0">
              <a:solidFill>
                <a:schemeClr val="accent3"/>
              </a:solidFill>
            </a:endParaRPr>
          </a:p>
          <a:p>
            <a:pPr algn="ctr"/>
            <a:r>
              <a:rPr lang="ru-RU" sz="2000" b="1" i="1" dirty="0" smtClean="0">
                <a:solidFill>
                  <a:schemeClr val="accent3"/>
                </a:solidFill>
              </a:rPr>
              <a:t>Преодолели все преграды.</a:t>
            </a:r>
          </a:p>
          <a:p>
            <a:pPr algn="ctr"/>
            <a:endParaRPr lang="ru-RU" sz="2000" b="1" i="1" dirty="0" smtClean="0">
              <a:solidFill>
                <a:schemeClr val="accent3"/>
              </a:solidFill>
            </a:endParaRPr>
          </a:p>
          <a:p>
            <a:pPr algn="ctr"/>
            <a:r>
              <a:rPr lang="ru-RU" sz="2000" b="1" i="1" dirty="0" smtClean="0">
                <a:solidFill>
                  <a:schemeClr val="accent3"/>
                </a:solidFill>
              </a:rPr>
              <a:t>Спасибо вам от всей земли,</a:t>
            </a:r>
          </a:p>
          <a:p>
            <a:pPr algn="ctr"/>
            <a:endParaRPr lang="ru-RU" sz="2000" b="1" i="1" dirty="0" smtClean="0">
              <a:solidFill>
                <a:schemeClr val="accent3"/>
              </a:solidFill>
            </a:endParaRPr>
          </a:p>
          <a:p>
            <a:pPr algn="ctr"/>
            <a:r>
              <a:rPr lang="ru-RU" sz="2000" b="1" i="1" dirty="0" smtClean="0">
                <a:solidFill>
                  <a:schemeClr val="accent3"/>
                </a:solidFill>
              </a:rPr>
              <a:t>За всё спасибо вам, солдаты.</a:t>
            </a:r>
          </a:p>
          <a:p>
            <a:pPr algn="ctr"/>
            <a:endParaRPr lang="ru-RU" sz="2000" b="1" i="1" dirty="0" smtClean="0">
              <a:solidFill>
                <a:schemeClr val="accent3"/>
              </a:solidFill>
            </a:endParaRPr>
          </a:p>
          <a:p>
            <a:pPr algn="ctr"/>
            <a:r>
              <a:rPr lang="ru-RU" sz="2000" b="1" i="1" dirty="0" smtClean="0">
                <a:solidFill>
                  <a:schemeClr val="accent3"/>
                </a:solidFill>
              </a:rPr>
              <a:t>Мы помним всех по именам,</a:t>
            </a:r>
          </a:p>
          <a:p>
            <a:pPr algn="ctr"/>
            <a:endParaRPr lang="ru-RU" sz="2000" b="1" i="1" dirty="0" smtClean="0">
              <a:solidFill>
                <a:schemeClr val="accent3"/>
              </a:solidFill>
            </a:endParaRPr>
          </a:p>
          <a:p>
            <a:pPr algn="ctr"/>
            <a:endParaRPr lang="ru-RU" sz="2000" b="1" i="1" dirty="0" smtClean="0">
              <a:solidFill>
                <a:schemeClr val="accent3"/>
              </a:solidFill>
            </a:endParaRPr>
          </a:p>
          <a:p>
            <a:pPr algn="ctr"/>
            <a:r>
              <a:rPr lang="ru-RU" sz="2000" b="1" i="1" dirty="0" smtClean="0">
                <a:solidFill>
                  <a:schemeClr val="accent3"/>
                </a:solidFill>
              </a:rPr>
              <a:t>И всех обнять мы рады!</a:t>
            </a:r>
          </a:p>
          <a:p>
            <a:pPr algn="ctr"/>
            <a:endParaRPr lang="ru-RU" sz="2000" b="1" i="1" dirty="0" smtClean="0">
              <a:solidFill>
                <a:schemeClr val="accent3"/>
              </a:solidFill>
            </a:endParaRPr>
          </a:p>
          <a:p>
            <a:pPr algn="ctr"/>
            <a:r>
              <a:rPr lang="ru-RU" sz="2000" b="1" i="1" dirty="0" smtClean="0">
                <a:solidFill>
                  <a:schemeClr val="accent3"/>
                </a:solidFill>
              </a:rPr>
              <a:t>От всей души спасибо вам, </a:t>
            </a:r>
          </a:p>
          <a:p>
            <a:pPr algn="ctr"/>
            <a:endParaRPr lang="ru-RU" sz="2000" b="1" i="1" dirty="0" smtClean="0">
              <a:solidFill>
                <a:schemeClr val="accent3"/>
              </a:solidFill>
            </a:endParaRPr>
          </a:p>
          <a:p>
            <a:pPr algn="ctr"/>
            <a:r>
              <a:rPr lang="ru-RU" sz="2000" b="1" i="1" dirty="0" smtClean="0">
                <a:solidFill>
                  <a:schemeClr val="accent3"/>
                </a:solidFill>
              </a:rPr>
              <a:t>Спасибо вам солдаты</a:t>
            </a:r>
            <a:endParaRPr lang="ru-RU" sz="2000" dirty="0">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52"/>
            <a:ext cx="8229600" cy="214314"/>
          </a:xfrm>
        </p:spPr>
        <p:txBody>
          <a:bodyPr/>
          <a:lstStyle/>
          <a:p>
            <a:endParaRPr lang="ru-RU" dirty="0"/>
          </a:p>
        </p:txBody>
      </p:sp>
      <p:sp>
        <p:nvSpPr>
          <p:cNvPr id="3" name="Содержимое 2"/>
          <p:cNvSpPr>
            <a:spLocks noGrp="1"/>
          </p:cNvSpPr>
          <p:nvPr>
            <p:ph idx="1"/>
          </p:nvPr>
        </p:nvSpPr>
        <p:spPr>
          <a:xfrm>
            <a:off x="1285852" y="1000108"/>
            <a:ext cx="7643866" cy="4525963"/>
          </a:xfrm>
        </p:spPr>
        <p:txBody>
          <a:bodyPr/>
          <a:lstStyle/>
          <a:p>
            <a:r>
              <a:rPr lang="ru-RU" sz="2400" dirty="0" err="1" smtClean="0"/>
              <a:t>Зайнуллиной</a:t>
            </a:r>
            <a:r>
              <a:rPr lang="ru-RU" sz="2400" dirty="0" smtClean="0"/>
              <a:t> отражается целая эпоха из жизни нашей страны. </a:t>
            </a:r>
            <a:r>
              <a:rPr lang="ru-RU" sz="2400" dirty="0" err="1" smtClean="0"/>
              <a:t>М.Ш.Зайнуллина</a:t>
            </a:r>
            <a:r>
              <a:rPr lang="ru-RU" sz="2400" dirty="0" smtClean="0"/>
              <a:t> умерла в 1994 году в  г.Казань.</a:t>
            </a:r>
          </a:p>
          <a:p>
            <a:r>
              <a:rPr lang="ru-RU" sz="2400" dirty="0" smtClean="0"/>
              <a:t> В моей работе использованы материалы из </a:t>
            </a:r>
            <a:r>
              <a:rPr lang="ru-RU" sz="2400" dirty="0" err="1" smtClean="0"/>
              <a:t>Музея-Мэдресе</a:t>
            </a:r>
            <a:r>
              <a:rPr lang="ru-RU" sz="2400" dirty="0" smtClean="0"/>
              <a:t> </a:t>
            </a:r>
            <a:r>
              <a:rPr lang="ru-RU" sz="2400" dirty="0" err="1" smtClean="0"/>
              <a:t>Братьев-Буби</a:t>
            </a:r>
            <a:r>
              <a:rPr lang="ru-RU" sz="2400" dirty="0" smtClean="0"/>
              <a:t>.</a:t>
            </a:r>
          </a:p>
          <a:p>
            <a:r>
              <a:rPr lang="ru-RU" sz="2400" dirty="0" smtClean="0"/>
              <a:t> Ученица 5 класса </a:t>
            </a:r>
            <a:r>
              <a:rPr lang="ru-RU" sz="2400" dirty="0" err="1" smtClean="0"/>
              <a:t>Терсинской</a:t>
            </a:r>
            <a:r>
              <a:rPr lang="ru-RU" sz="2400" dirty="0" smtClean="0"/>
              <a:t> СОШ  </a:t>
            </a:r>
            <a:r>
              <a:rPr lang="ru-RU" sz="2400" dirty="0" err="1" smtClean="0"/>
              <a:t>Фасхутдинова.И.И</a:t>
            </a:r>
            <a:r>
              <a:rPr lang="ru-RU" sz="2400" dirty="0" smtClean="0"/>
              <a:t>.</a:t>
            </a: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74638"/>
            <a:ext cx="7043758" cy="1143000"/>
          </a:xfrm>
        </p:spPr>
        <p:txBody>
          <a:bodyPr/>
          <a:lstStyle/>
          <a:p>
            <a:r>
              <a:rPr lang="tt-RU" dirty="0" smtClean="0"/>
              <a:t>Валиев Мухаматхан Габдуллович</a:t>
            </a:r>
            <a:br>
              <a:rPr lang="tt-RU" dirty="0" smtClean="0"/>
            </a:br>
            <a:endParaRPr lang="ru-RU" dirty="0"/>
          </a:p>
        </p:txBody>
      </p:sp>
      <p:sp>
        <p:nvSpPr>
          <p:cNvPr id="3" name="Содержимое 2"/>
          <p:cNvSpPr>
            <a:spLocks noGrp="1"/>
          </p:cNvSpPr>
          <p:nvPr>
            <p:ph idx="1"/>
          </p:nvPr>
        </p:nvSpPr>
        <p:spPr>
          <a:xfrm>
            <a:off x="1643042" y="1600200"/>
            <a:ext cx="7500958" cy="4525963"/>
          </a:xfrm>
        </p:spPr>
        <p:txBody>
          <a:bodyPr/>
          <a:lstStyle/>
          <a:p>
            <a:r>
              <a:rPr lang="ru-RU" sz="2400" dirty="0">
                <a:solidFill>
                  <a:schemeClr val="tx1"/>
                </a:solidFill>
                <a:latin typeface="+mn-lt"/>
                <a:ea typeface="+mn-ea"/>
                <a:cs typeface="+mn-cs"/>
              </a:rPr>
              <a:t>Валиев </a:t>
            </a:r>
            <a:r>
              <a:rPr lang="ru-RU" sz="2400" dirty="0" err="1">
                <a:solidFill>
                  <a:schemeClr val="tx1"/>
                </a:solidFill>
                <a:latin typeface="+mn-lt"/>
                <a:ea typeface="+mn-ea"/>
                <a:cs typeface="+mn-cs"/>
              </a:rPr>
              <a:t>Мухаматхан</a:t>
            </a:r>
            <a:r>
              <a:rPr lang="ru-RU" sz="2400" dirty="0">
                <a:solidFill>
                  <a:schemeClr val="tx1"/>
                </a:solidFill>
                <a:latin typeface="+mn-lt"/>
                <a:ea typeface="+mn-ea"/>
                <a:cs typeface="+mn-cs"/>
              </a:rPr>
              <a:t> </a:t>
            </a:r>
            <a:r>
              <a:rPr lang="ru-RU" sz="2400" dirty="0" err="1">
                <a:solidFill>
                  <a:schemeClr val="tx1"/>
                </a:solidFill>
                <a:latin typeface="+mn-lt"/>
                <a:ea typeface="+mn-ea"/>
                <a:cs typeface="+mn-cs"/>
              </a:rPr>
              <a:t>Габдуллович</a:t>
            </a:r>
            <a:r>
              <a:rPr lang="ru-RU" sz="2400" dirty="0">
                <a:solidFill>
                  <a:schemeClr val="tx1"/>
                </a:solidFill>
                <a:latin typeface="+mn-lt"/>
                <a:ea typeface="+mn-ea"/>
                <a:cs typeface="+mn-cs"/>
              </a:rPr>
              <a:t> родился </a:t>
            </a:r>
            <a:r>
              <a:rPr lang="ru-RU" sz="2400" dirty="0" smtClean="0">
                <a:solidFill>
                  <a:schemeClr val="tx1"/>
                </a:solidFill>
                <a:latin typeface="+mn-lt"/>
                <a:ea typeface="+mn-ea"/>
                <a:cs typeface="+mn-cs"/>
              </a:rPr>
              <a:t>в 1921 </a:t>
            </a:r>
            <a:r>
              <a:rPr lang="ru-RU" sz="2400" dirty="0">
                <a:solidFill>
                  <a:schemeClr val="tx1"/>
                </a:solidFill>
                <a:latin typeface="+mn-lt"/>
                <a:ea typeface="+mn-ea"/>
                <a:cs typeface="+mn-cs"/>
              </a:rPr>
              <a:t>году в деревне </a:t>
            </a:r>
            <a:r>
              <a:rPr lang="ru-RU" sz="2400" dirty="0" smtClean="0">
                <a:solidFill>
                  <a:schemeClr val="tx1"/>
                </a:solidFill>
                <a:latin typeface="+mn-lt"/>
                <a:ea typeface="+mn-ea"/>
                <a:cs typeface="+mn-cs"/>
              </a:rPr>
              <a:t>Старое </a:t>
            </a:r>
            <a:r>
              <a:rPr lang="ru-RU" sz="2400" dirty="0" err="1" smtClean="0">
                <a:solidFill>
                  <a:schemeClr val="tx1"/>
                </a:solidFill>
                <a:latin typeface="+mn-lt"/>
                <a:ea typeface="+mn-ea"/>
                <a:cs typeface="+mn-cs"/>
              </a:rPr>
              <a:t>Сляково</a:t>
            </a:r>
            <a:r>
              <a:rPr lang="ru-RU" sz="2400" dirty="0" smtClean="0">
                <a:solidFill>
                  <a:schemeClr val="tx1"/>
                </a:solidFill>
                <a:latin typeface="+mn-lt"/>
                <a:ea typeface="+mn-ea"/>
                <a:cs typeface="+mn-cs"/>
              </a:rPr>
              <a:t>. </a:t>
            </a:r>
            <a:r>
              <a:rPr lang="ru-RU" sz="2400" dirty="0">
                <a:solidFill>
                  <a:schemeClr val="tx1"/>
                </a:solidFill>
                <a:latin typeface="+mn-lt"/>
                <a:ea typeface="+mn-ea"/>
                <a:cs typeface="+mn-cs"/>
              </a:rPr>
              <a:t>На войну ушел в 20 лет. Воевал с финнами и против фашистов. </a:t>
            </a:r>
            <a:r>
              <a:rPr lang="ru-RU" sz="2400" dirty="0" smtClean="0"/>
              <a:t>В Великой Отечественной войне </a:t>
            </a:r>
            <a:r>
              <a:rPr lang="ru-RU" sz="2400" dirty="0" smtClean="0">
                <a:solidFill>
                  <a:schemeClr val="tx1"/>
                </a:solidFill>
                <a:latin typeface="+mn-lt"/>
                <a:ea typeface="+mn-ea"/>
                <a:cs typeface="+mn-cs"/>
              </a:rPr>
              <a:t> </a:t>
            </a:r>
            <a:r>
              <a:rPr lang="ru-RU" sz="2400" dirty="0">
                <a:solidFill>
                  <a:schemeClr val="tx1"/>
                </a:solidFill>
                <a:latin typeface="+mn-lt"/>
                <a:ea typeface="+mn-ea"/>
                <a:cs typeface="+mn-cs"/>
              </a:rPr>
              <a:t>он был ранен. Вернулся с войны и жил в </a:t>
            </a:r>
            <a:r>
              <a:rPr lang="ru-RU" sz="2400" dirty="0" err="1" smtClean="0">
                <a:solidFill>
                  <a:schemeClr val="tx1"/>
                </a:solidFill>
                <a:latin typeface="+mn-lt"/>
                <a:ea typeface="+mn-ea"/>
                <a:cs typeface="+mn-cs"/>
              </a:rPr>
              <a:t>Кадыбаше</a:t>
            </a:r>
            <a:r>
              <a:rPr lang="ru-RU" sz="2400" dirty="0" smtClean="0">
                <a:solidFill>
                  <a:schemeClr val="tx1"/>
                </a:solidFill>
                <a:latin typeface="+mn-lt"/>
                <a:ea typeface="+mn-ea"/>
                <a:cs typeface="+mn-cs"/>
              </a:rPr>
              <a:t>, где </a:t>
            </a:r>
            <a:r>
              <a:rPr lang="ru-RU" sz="2400" dirty="0" smtClean="0">
                <a:solidFill>
                  <a:schemeClr val="tx1"/>
                </a:solidFill>
                <a:latin typeface="+mn-lt"/>
                <a:ea typeface="+mn-ea"/>
                <a:cs typeface="+mn-cs"/>
              </a:rPr>
              <a:t>жил  долго и счастливо вместе </a:t>
            </a:r>
            <a:r>
              <a:rPr lang="ru-RU" sz="2400" dirty="0" smtClean="0">
                <a:solidFill>
                  <a:schemeClr val="tx1"/>
                </a:solidFill>
                <a:latin typeface="+mn-lt"/>
                <a:ea typeface="+mn-ea"/>
                <a:cs typeface="+mn-cs"/>
              </a:rPr>
              <a:t>со своей семьей.  </a:t>
            </a:r>
          </a:p>
          <a:p>
            <a:r>
              <a:rPr lang="ru-RU" sz="2400" dirty="0" smtClean="0">
                <a:solidFill>
                  <a:schemeClr val="tx1"/>
                </a:solidFill>
                <a:latin typeface="+mn-lt"/>
                <a:ea typeface="+mn-ea"/>
                <a:cs typeface="+mn-cs"/>
              </a:rPr>
              <a:t> </a:t>
            </a:r>
            <a:r>
              <a:rPr lang="ru-RU" sz="2400" dirty="0"/>
              <a:t>В</a:t>
            </a:r>
            <a:r>
              <a:rPr lang="ru-RU" sz="2400" dirty="0" smtClean="0">
                <a:solidFill>
                  <a:schemeClr val="tx1"/>
                </a:solidFill>
                <a:latin typeface="+mn-lt"/>
                <a:ea typeface="+mn-ea"/>
                <a:cs typeface="+mn-cs"/>
              </a:rPr>
              <a:t> </a:t>
            </a:r>
            <a:r>
              <a:rPr lang="ru-RU" sz="2400" dirty="0">
                <a:solidFill>
                  <a:schemeClr val="tx1"/>
                </a:solidFill>
                <a:latin typeface="+mn-lt"/>
                <a:ea typeface="+mn-ea"/>
                <a:cs typeface="+mn-cs"/>
              </a:rPr>
              <a:t>2013 </a:t>
            </a:r>
            <a:r>
              <a:rPr lang="ru-RU" sz="2400" dirty="0" smtClean="0">
                <a:solidFill>
                  <a:schemeClr val="tx1"/>
                </a:solidFill>
                <a:latin typeface="+mn-lt"/>
                <a:ea typeface="+mn-ea"/>
                <a:cs typeface="+mn-cs"/>
              </a:rPr>
              <a:t>году </a:t>
            </a:r>
            <a:r>
              <a:rPr lang="ru-RU" sz="2400" dirty="0" err="1" smtClean="0">
                <a:solidFill>
                  <a:schemeClr val="tx1"/>
                </a:solidFill>
                <a:latin typeface="+mn-lt"/>
                <a:ea typeface="+mn-ea"/>
                <a:cs typeface="+mn-cs"/>
              </a:rPr>
              <a:t>Мухаматхан</a:t>
            </a:r>
            <a:r>
              <a:rPr lang="ru-RU" sz="2400" dirty="0" smtClean="0">
                <a:solidFill>
                  <a:schemeClr val="tx1"/>
                </a:solidFill>
                <a:latin typeface="+mn-lt"/>
                <a:ea typeface="+mn-ea"/>
                <a:cs typeface="+mn-cs"/>
              </a:rPr>
              <a:t> </a:t>
            </a:r>
            <a:r>
              <a:rPr lang="ru-RU" sz="2400" dirty="0" err="1" smtClean="0">
                <a:solidFill>
                  <a:schemeClr val="tx1"/>
                </a:solidFill>
                <a:latin typeface="+mn-lt"/>
                <a:ea typeface="+mn-ea"/>
                <a:cs typeface="+mn-cs"/>
              </a:rPr>
              <a:t>Габдуллович</a:t>
            </a:r>
            <a:r>
              <a:rPr lang="ru-RU" sz="2400" dirty="0" smtClean="0">
                <a:solidFill>
                  <a:schemeClr val="tx1"/>
                </a:solidFill>
                <a:latin typeface="+mn-lt"/>
                <a:ea typeface="+mn-ea"/>
                <a:cs typeface="+mn-cs"/>
              </a:rPr>
              <a:t> умер, когда ему было 94 года.</a:t>
            </a:r>
            <a:endParaRPr lang="ru-RU" sz="2400" dirty="0">
              <a:solidFill>
                <a:schemeClr val="tx1"/>
              </a:solidFill>
              <a:latin typeface="+mn-lt"/>
              <a:ea typeface="+mn-ea"/>
              <a:cs typeface="+mn-cs"/>
            </a:endParaRP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572560" cy="1143000"/>
          </a:xfrm>
        </p:spPr>
        <p:txBody>
          <a:bodyPr/>
          <a:lstStyle/>
          <a:p>
            <a:r>
              <a:rPr lang="tt-RU" dirty="0" smtClean="0"/>
              <a:t>        Молчанов Ефим Степанович</a:t>
            </a:r>
            <a:endParaRPr lang="ru-RU" dirty="0"/>
          </a:p>
        </p:txBody>
      </p:sp>
      <p:sp>
        <p:nvSpPr>
          <p:cNvPr id="3" name="Содержимое 2"/>
          <p:cNvSpPr>
            <a:spLocks noGrp="1"/>
          </p:cNvSpPr>
          <p:nvPr>
            <p:ph idx="1"/>
          </p:nvPr>
        </p:nvSpPr>
        <p:spPr>
          <a:xfrm>
            <a:off x="1571604" y="1214422"/>
            <a:ext cx="7429520" cy="4525963"/>
          </a:xfrm>
        </p:spPr>
        <p:txBody>
          <a:bodyPr/>
          <a:lstStyle/>
          <a:p>
            <a:endParaRPr lang="ru-RU" sz="2400" dirty="0" smtClean="0">
              <a:solidFill>
                <a:schemeClr val="tx1"/>
              </a:solidFill>
              <a:latin typeface="+mn-lt"/>
              <a:ea typeface="+mn-ea"/>
              <a:cs typeface="+mn-cs"/>
            </a:endParaRPr>
          </a:p>
          <a:p>
            <a:r>
              <a:rPr lang="ru-RU" sz="2400" dirty="0" smtClean="0">
                <a:solidFill>
                  <a:schemeClr val="tx1"/>
                </a:solidFill>
                <a:latin typeface="+mn-lt"/>
                <a:ea typeface="+mn-ea"/>
                <a:cs typeface="+mn-cs"/>
              </a:rPr>
              <a:t>Моего </a:t>
            </a:r>
            <a:r>
              <a:rPr lang="ru-RU" sz="2400" dirty="0">
                <a:solidFill>
                  <a:schemeClr val="tx1"/>
                </a:solidFill>
                <a:latin typeface="+mn-lt"/>
                <a:ea typeface="+mn-ea"/>
                <a:cs typeface="+mn-cs"/>
              </a:rPr>
              <a:t>прадеда зовут Молчанов Ефим Степанович. Он участвовал в Великой Отечественной войне в звании рядовой. Мой дедушка прошагал всю войну вплоть до Берлина. Был ранен и награжден орденами и медалями.  После войны прожил долгую счастливую жизнь и умер в 1980 году. Я очень горжусь своим дедом, потому что он воевал за мир и счастье на земле.</a:t>
            </a: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285860"/>
          </a:xfrm>
        </p:spPr>
        <p:txBody>
          <a:bodyPr/>
          <a:lstStyle/>
          <a:p>
            <a:r>
              <a:rPr lang="ru-RU" dirty="0" smtClean="0"/>
              <a:t>      </a:t>
            </a:r>
            <a:r>
              <a:rPr lang="ru-RU" dirty="0" err="1" smtClean="0"/>
              <a:t>Муллануров</a:t>
            </a:r>
            <a:r>
              <a:rPr lang="ru-RU" dirty="0" smtClean="0"/>
              <a:t> </a:t>
            </a:r>
            <a:r>
              <a:rPr lang="ru-RU" dirty="0" err="1" smtClean="0"/>
              <a:t>Габделхай</a:t>
            </a:r>
            <a:r>
              <a:rPr lang="ru-RU" dirty="0" smtClean="0"/>
              <a:t>     </a:t>
            </a:r>
            <a:r>
              <a:rPr lang="ru-RU" dirty="0" err="1" smtClean="0"/>
              <a:t>Мулланурович</a:t>
            </a:r>
            <a:endParaRPr lang="ru-RU" dirty="0"/>
          </a:p>
        </p:txBody>
      </p:sp>
      <p:sp>
        <p:nvSpPr>
          <p:cNvPr id="3" name="Содержимое 2"/>
          <p:cNvSpPr>
            <a:spLocks noGrp="1"/>
          </p:cNvSpPr>
          <p:nvPr>
            <p:ph idx="1"/>
          </p:nvPr>
        </p:nvSpPr>
        <p:spPr>
          <a:xfrm>
            <a:off x="1428728" y="1285860"/>
            <a:ext cx="7715272" cy="5214974"/>
          </a:xfrm>
        </p:spPr>
        <p:txBody>
          <a:bodyPr/>
          <a:lstStyle/>
          <a:p>
            <a:r>
              <a:rPr lang="tt-RU" sz="2000" dirty="0" smtClean="0"/>
              <a:t>Ә</a:t>
            </a:r>
            <a:r>
              <a:rPr lang="tt-RU" sz="2000" dirty="0" smtClean="0">
                <a:solidFill>
                  <a:schemeClr val="tx1"/>
                </a:solidFill>
                <a:latin typeface="+mn-lt"/>
                <a:ea typeface="+mn-ea"/>
                <a:cs typeface="+mn-cs"/>
              </a:rPr>
              <a:t>тисез </a:t>
            </a:r>
            <a:r>
              <a:rPr lang="tt-RU" sz="2000" dirty="0">
                <a:solidFill>
                  <a:schemeClr val="tx1"/>
                </a:solidFill>
                <a:latin typeface="+mn-lt"/>
                <a:ea typeface="+mn-ea"/>
                <a:cs typeface="+mn-cs"/>
              </a:rPr>
              <a:t>калган меңәрләгән балалар рәтендә минем Вагыйз бабам белән Миңнур әбием (әниемнең әти-әнисе) дә бар.</a:t>
            </a:r>
            <a:endParaRPr lang="ru-RU" sz="2000" dirty="0">
              <a:solidFill>
                <a:schemeClr val="tx1"/>
              </a:solidFill>
              <a:latin typeface="+mn-lt"/>
              <a:ea typeface="+mn-ea"/>
              <a:cs typeface="+mn-cs"/>
            </a:endParaRPr>
          </a:p>
          <a:p>
            <a:r>
              <a:rPr lang="tt-RU" sz="2000" dirty="0">
                <a:solidFill>
                  <a:schemeClr val="tx1"/>
                </a:solidFill>
                <a:latin typeface="+mn-lt"/>
                <a:ea typeface="+mn-ea"/>
                <a:cs typeface="+mn-cs"/>
              </a:rPr>
              <a:t>Мин, артта калган шушы вәхшәтле көннәрнең эчтәлеген ныграк аңлау өчен Бөек Ватан сугышы башланганда </a:t>
            </a:r>
            <a:r>
              <a:rPr lang="tt-RU" sz="2000" dirty="0" smtClean="0">
                <a:solidFill>
                  <a:schemeClr val="tx1"/>
                </a:solidFill>
                <a:latin typeface="+mn-lt"/>
                <a:ea typeface="+mn-ea"/>
                <a:cs typeface="+mn-cs"/>
              </a:rPr>
              <a:t>үзләре </a:t>
            </a:r>
            <a:r>
              <a:rPr lang="tt-RU" sz="2000" dirty="0">
                <a:solidFill>
                  <a:schemeClr val="tx1"/>
                </a:solidFill>
                <a:latin typeface="+mn-lt"/>
                <a:ea typeface="+mn-ea"/>
                <a:cs typeface="+mn-cs"/>
              </a:rPr>
              <a:t>дә бала гына булган бабам һәм әбиемнән сораштым. Сугышның ачы хәсрәтләре аларга бик күп кайгы алып килгән һәм алар бу көннәрне искә алганда күз яшьләрсез сөйли алмыйлар. Сугыш башланганда бабама 8, эбиемә 5 </a:t>
            </a:r>
            <a:r>
              <a:rPr lang="tt-RU" sz="2000" dirty="0" smtClean="0">
                <a:solidFill>
                  <a:schemeClr val="tx1"/>
                </a:solidFill>
                <a:latin typeface="+mn-lt"/>
                <a:ea typeface="+mn-ea"/>
                <a:cs typeface="+mn-cs"/>
              </a:rPr>
              <a:t>яш</a:t>
            </a:r>
            <a:r>
              <a:rPr lang="ru-RU" sz="2000" dirty="0" err="1" smtClean="0">
                <a:solidFill>
                  <a:schemeClr val="tx1"/>
                </a:solidFill>
                <a:latin typeface="+mn-lt"/>
                <a:ea typeface="+mn-ea"/>
                <a:cs typeface="+mn-cs"/>
              </a:rPr>
              <a:t>ь</a:t>
            </a:r>
            <a:r>
              <a:rPr lang="tt-RU" sz="2000" dirty="0" smtClean="0">
                <a:solidFill>
                  <a:schemeClr val="tx1"/>
                </a:solidFill>
                <a:latin typeface="+mn-lt"/>
                <a:ea typeface="+mn-ea"/>
                <a:cs typeface="+mn-cs"/>
              </a:rPr>
              <a:t> </a:t>
            </a:r>
            <a:r>
              <a:rPr lang="tt-RU" sz="2000" dirty="0">
                <a:solidFill>
                  <a:schemeClr val="tx1"/>
                </a:solidFill>
                <a:latin typeface="+mn-lt"/>
                <a:ea typeface="+mn-ea"/>
                <a:cs typeface="+mn-cs"/>
              </a:rPr>
              <a:t>була. “Әти” дип авыз тутырып туйганчы әйтә алдылар микән алар?! Габделхай бабай сугышка киткәндә, Галимә әбием (Вагыйз бабамның әти-әнисе) тәрбиясендә 4 бала кала: </a:t>
            </a:r>
            <a:r>
              <a:rPr lang="tt-RU" sz="2000" dirty="0" smtClean="0">
                <a:solidFill>
                  <a:schemeClr val="tx1"/>
                </a:solidFill>
                <a:latin typeface="+mn-lt"/>
                <a:ea typeface="+mn-ea"/>
                <a:cs typeface="+mn-cs"/>
              </a:rPr>
              <a:t>Вагыйз </a:t>
            </a:r>
            <a:r>
              <a:rPr lang="tt-RU" sz="2000" dirty="0">
                <a:solidFill>
                  <a:schemeClr val="tx1"/>
                </a:solidFill>
                <a:latin typeface="+mn-lt"/>
                <a:ea typeface="+mn-ea"/>
                <a:cs typeface="+mn-cs"/>
              </a:rPr>
              <a:t>бабам, аның абыйсы Хәмзә, сеңлесе Роза, энесе Минегалим. Өйдәге вак-төяк эшләр, ике кечкенә туганын карау бабам җилкәсенә төшә. Ә Галимә әбием ачы таңнан караңгы төнгәчә колхоз эшендэ. </a:t>
            </a:r>
            <a:endParaRPr lang="ru-RU" sz="2000" dirty="0">
              <a:solidFill>
                <a:schemeClr val="tx1"/>
              </a:solidFill>
              <a:latin typeface="+mn-lt"/>
              <a:ea typeface="+mn-ea"/>
              <a:cs typeface="+mn-cs"/>
            </a:endParaRPr>
          </a:p>
          <a:p>
            <a:r>
              <a:rPr lang="tt-RU" sz="2000" dirty="0" smtClean="0">
                <a:solidFill>
                  <a:schemeClr val="tx1"/>
                </a:solidFill>
                <a:latin typeface="+mn-lt"/>
                <a:ea typeface="+mn-ea"/>
                <a:cs typeface="+mn-cs"/>
              </a:rPr>
              <a:t>	</a:t>
            </a:r>
            <a:endParaRPr lang="ru-RU"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2528"/>
          </a:xfrm>
        </p:spPr>
        <p:txBody>
          <a:bodyPr/>
          <a:lstStyle/>
          <a:p>
            <a:endParaRPr lang="ru-RU" dirty="0"/>
          </a:p>
        </p:txBody>
      </p:sp>
      <p:sp>
        <p:nvSpPr>
          <p:cNvPr id="3" name="Содержимое 2"/>
          <p:cNvSpPr>
            <a:spLocks noGrp="1"/>
          </p:cNvSpPr>
          <p:nvPr>
            <p:ph idx="1"/>
          </p:nvPr>
        </p:nvSpPr>
        <p:spPr>
          <a:xfrm>
            <a:off x="1643042" y="500042"/>
            <a:ext cx="7286676" cy="5626121"/>
          </a:xfrm>
        </p:spPr>
        <p:txBody>
          <a:bodyPr/>
          <a:lstStyle/>
          <a:p>
            <a:r>
              <a:rPr lang="tt-RU" sz="2000" dirty="0" smtClean="0">
                <a:solidFill>
                  <a:schemeClr val="tx1"/>
                </a:solidFill>
                <a:latin typeface="+mn-lt"/>
                <a:ea typeface="+mn-ea"/>
                <a:cs typeface="+mn-cs"/>
              </a:rPr>
              <a:t>Габделхай </a:t>
            </a:r>
            <a:r>
              <a:rPr lang="tt-RU" sz="2000" dirty="0">
                <a:solidFill>
                  <a:schemeClr val="tx1"/>
                </a:solidFill>
                <a:latin typeface="+mn-lt"/>
                <a:ea typeface="+mn-ea"/>
                <a:cs typeface="+mn-cs"/>
              </a:rPr>
              <a:t>бабам 1908нче елда элекке Красный Бор районы Кичкетан авылында туган, шунда үскән. 1941нче елны сугыш башлануга, 22 июнь көнендә үк фронтка киткән. 1941 елның декабрендә Смоленск янындагы каты сугышларда бабам батырларча һәлак була. Башка хатирәләр дә юк кебек. Сагынганда карарга аның фотосурәте дә юк.</a:t>
            </a:r>
            <a:endParaRPr lang="ru-RU" sz="2000" dirty="0">
              <a:solidFill>
                <a:schemeClr val="tx1"/>
              </a:solidFill>
              <a:latin typeface="+mn-lt"/>
              <a:ea typeface="+mn-ea"/>
              <a:cs typeface="+mn-cs"/>
            </a:endParaRPr>
          </a:p>
          <a:p>
            <a:r>
              <a:rPr lang="tt-RU" sz="2000" dirty="0">
                <a:solidFill>
                  <a:schemeClr val="tx1"/>
                </a:solidFill>
                <a:latin typeface="+mn-lt"/>
                <a:ea typeface="+mn-ea"/>
                <a:cs typeface="+mn-cs"/>
              </a:rPr>
              <a:t>Күпме бәла-каза китергән, кеше гомерен өзгән, кайгылы хәбәрләр китергән бу афәтле, </a:t>
            </a:r>
            <a:r>
              <a:rPr lang="tt-RU" sz="2000" dirty="0" smtClean="0">
                <a:solidFill>
                  <a:schemeClr val="tx1"/>
                </a:solidFill>
                <a:latin typeface="+mn-lt"/>
                <a:ea typeface="+mn-ea"/>
                <a:cs typeface="+mn-cs"/>
              </a:rPr>
              <a:t>дәһшәтле</a:t>
            </a:r>
            <a:r>
              <a:rPr lang="tt-RU" sz="2000" dirty="0">
                <a:solidFill>
                  <a:schemeClr val="tx1"/>
                </a:solidFill>
                <a:latin typeface="+mn-lt"/>
                <a:ea typeface="+mn-ea"/>
                <a:cs typeface="+mn-cs"/>
              </a:rPr>
              <a:t>, канкойгыч сугышны безгә мәңге онытырга ярамый. </a:t>
            </a:r>
            <a:endParaRPr lang="ru-RU" sz="2000" dirty="0">
              <a:solidFill>
                <a:schemeClr val="tx1"/>
              </a:solidFill>
              <a:latin typeface="+mn-lt"/>
              <a:ea typeface="+mn-ea"/>
              <a:cs typeface="+mn-cs"/>
            </a:endParaRPr>
          </a:p>
          <a:p>
            <a:r>
              <a:rPr lang="tt-RU" sz="2000" dirty="0">
                <a:solidFill>
                  <a:schemeClr val="tx1"/>
                </a:solidFill>
                <a:latin typeface="+mn-lt"/>
                <a:ea typeface="+mn-ea"/>
                <a:cs typeface="+mn-cs"/>
              </a:rPr>
              <a:t>Үткәнне белмәгән халыкның киләчәге юк. Без үзебезнең тарихыбыз белән кызыксынырга, аны өйрәнергә бурычлы. Совет  халкының Бөек Ватан сугышындагы тиңдәшсез батырлыгы безнең йөрәкләрдә мәңге сакланыр.			</a:t>
            </a:r>
            <a:endParaRPr lang="ru-RU"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74638"/>
            <a:ext cx="7043758" cy="1143000"/>
          </a:xfrm>
        </p:spPr>
        <p:txBody>
          <a:bodyPr/>
          <a:lstStyle/>
          <a:p>
            <a:r>
              <a:rPr lang="tt-RU" dirty="0" smtClean="0"/>
              <a:t>Әхмәтгәрев Газелгәрәй Әхмәтгәрәй улы</a:t>
            </a:r>
            <a:endParaRPr lang="ru-RU" dirty="0"/>
          </a:p>
        </p:txBody>
      </p:sp>
      <p:sp>
        <p:nvSpPr>
          <p:cNvPr id="3" name="Содержимое 2"/>
          <p:cNvSpPr>
            <a:spLocks noGrp="1"/>
          </p:cNvSpPr>
          <p:nvPr>
            <p:ph idx="1"/>
          </p:nvPr>
        </p:nvSpPr>
        <p:spPr>
          <a:xfrm>
            <a:off x="1643042" y="1600200"/>
            <a:ext cx="7500958" cy="4900634"/>
          </a:xfrm>
        </p:spPr>
        <p:txBody>
          <a:bodyPr/>
          <a:lstStyle/>
          <a:p>
            <a:pPr>
              <a:buNone/>
            </a:pPr>
            <a:r>
              <a:rPr lang="tt-RU" sz="2000" dirty="0" smtClean="0"/>
              <a:t>         Минем бабам Әхмәтгәрәев Газелгәрәй Әхмәтгәрәй улы Әгерҗе районының Биектау авылында 1907 елдатуган. Балалык еллары шул авылда узган. Аннан армияга киткән. Хезмәт итеп кайткач шул авылда туып үскән Наҗия исемле кызга өйләнгән, аларның </a:t>
            </a:r>
            <a:r>
              <a:rPr lang="tt-RU" sz="2000" dirty="0" smtClean="0"/>
              <a:t>өч </a:t>
            </a:r>
            <a:r>
              <a:rPr lang="tt-RU" sz="2000" dirty="0" smtClean="0"/>
              <a:t>кызлары туган. </a:t>
            </a:r>
          </a:p>
          <a:p>
            <a:pPr>
              <a:buNone/>
            </a:pPr>
            <a:r>
              <a:rPr lang="tt-RU" sz="2000" dirty="0" smtClean="0"/>
              <a:t>          Менә 1941 елда бөтен илгә зур кайгы төшә. Бөек Ватан сугышы башлана. Бабам сугышка беренчеләрдән булып китә. 1942 елда каты яраланып госпитал</a:t>
            </a:r>
            <a:r>
              <a:rPr lang="ru-RU" sz="2000" dirty="0" err="1" smtClean="0"/>
              <a:t>ь</a:t>
            </a:r>
            <a:r>
              <a:rPr lang="tt-RU" sz="2000" dirty="0" smtClean="0"/>
              <a:t>гә эләгә һәм аны терелгәнче дип авылга кайтаралар. Ул терелгәч тагын сугышка китә. Аннан бабам </a:t>
            </a:r>
            <a:r>
              <a:rPr lang="tt-RU" sz="2000" dirty="0" smtClean="0"/>
              <a:t> </a:t>
            </a:r>
            <a:r>
              <a:rPr lang="tt-RU" sz="2000" dirty="0" smtClean="0"/>
              <a:t>яраланып кайта. Ул сугышта күргәннәрен елый-елый сөйли торган иде дип искә ала аның балалары.</a:t>
            </a:r>
          </a:p>
          <a:p>
            <a:pPr>
              <a:buNone/>
            </a:pPr>
            <a:r>
              <a:rPr lang="tt-RU" sz="2000" dirty="0" smtClean="0"/>
              <a:t>         1976 елда Газелгәрәй бабай вафат була. </a:t>
            </a:r>
            <a:endParaRPr lang="ru-RU" sz="2000" dirty="0" smtClean="0"/>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04" y="214290"/>
            <a:ext cx="8229600" cy="1143000"/>
          </a:xfrm>
        </p:spPr>
        <p:txBody>
          <a:bodyPr/>
          <a:lstStyle/>
          <a:p>
            <a:r>
              <a:rPr lang="tt-RU" dirty="0" smtClean="0"/>
              <a:t>Кәримов Бикчан</a:t>
            </a:r>
            <a:endParaRPr lang="ru-RU" dirty="0"/>
          </a:p>
        </p:txBody>
      </p:sp>
      <p:sp>
        <p:nvSpPr>
          <p:cNvPr id="3" name="Содержимое 2"/>
          <p:cNvSpPr>
            <a:spLocks noGrp="1"/>
          </p:cNvSpPr>
          <p:nvPr>
            <p:ph idx="1"/>
          </p:nvPr>
        </p:nvSpPr>
        <p:spPr>
          <a:xfrm>
            <a:off x="1571604" y="1500174"/>
            <a:ext cx="7572396" cy="4954591"/>
          </a:xfrm>
        </p:spPr>
        <p:txBody>
          <a:bodyPr/>
          <a:lstStyle/>
          <a:p>
            <a:r>
              <a:rPr lang="ru-RU" sz="2000" dirty="0" smtClean="0"/>
              <a:t>Минем </a:t>
            </a:r>
            <a:r>
              <a:rPr lang="ru-RU" sz="2000" dirty="0" err="1" smtClean="0"/>
              <a:t>бабамның исеме</a:t>
            </a:r>
            <a:r>
              <a:rPr lang="ru-RU" sz="2000" dirty="0" smtClean="0"/>
              <a:t> </a:t>
            </a:r>
            <a:r>
              <a:rPr lang="ru-RU" sz="2000" dirty="0" err="1" smtClean="0"/>
              <a:t>Кәримов Бикчан</a:t>
            </a:r>
            <a:r>
              <a:rPr lang="ru-RU" sz="2000" dirty="0" smtClean="0"/>
              <a:t>. </a:t>
            </a:r>
            <a:r>
              <a:rPr lang="ru-RU" sz="2000" dirty="0" err="1" smtClean="0"/>
              <a:t>Ул</a:t>
            </a:r>
            <a:r>
              <a:rPr lang="ru-RU" sz="2000" dirty="0" smtClean="0"/>
              <a:t> 1921 </a:t>
            </a:r>
            <a:r>
              <a:rPr lang="ru-RU" sz="2000" dirty="0" err="1" smtClean="0"/>
              <a:t>елда</a:t>
            </a:r>
            <a:r>
              <a:rPr lang="ru-RU" sz="2000" dirty="0" smtClean="0"/>
              <a:t> </a:t>
            </a:r>
            <a:r>
              <a:rPr lang="ru-RU" sz="2000" dirty="0" err="1" smtClean="0"/>
              <a:t>туган</a:t>
            </a:r>
            <a:r>
              <a:rPr lang="ru-RU" sz="2000" dirty="0" smtClean="0"/>
              <a:t>. 20 </a:t>
            </a:r>
            <a:r>
              <a:rPr lang="ru-RU" sz="2000" dirty="0" err="1" smtClean="0"/>
              <a:t>яшендә сугышка</a:t>
            </a:r>
            <a:r>
              <a:rPr lang="ru-RU" sz="2000" dirty="0" smtClean="0"/>
              <a:t> </a:t>
            </a:r>
            <a:r>
              <a:rPr lang="ru-RU" sz="2000" dirty="0" err="1" smtClean="0"/>
              <a:t>китә</a:t>
            </a:r>
            <a:r>
              <a:rPr lang="ru-RU" sz="2000" dirty="0" smtClean="0"/>
              <a:t>. </a:t>
            </a:r>
            <a:r>
              <a:rPr lang="ru-RU" sz="2000" dirty="0" err="1" smtClean="0"/>
              <a:t>Сугышта</a:t>
            </a:r>
            <a:r>
              <a:rPr lang="ru-RU" sz="2000" dirty="0" smtClean="0"/>
              <a:t> </a:t>
            </a:r>
            <a:r>
              <a:rPr lang="ru-RU" sz="2000" dirty="0" err="1" smtClean="0"/>
              <a:t>бабамның аягына</a:t>
            </a:r>
            <a:r>
              <a:rPr lang="ru-RU" sz="2000" dirty="0" smtClean="0"/>
              <a:t> пуля </a:t>
            </a:r>
            <a:r>
              <a:rPr lang="ru-RU" sz="2000" dirty="0" err="1" smtClean="0"/>
              <a:t>эләгеп  </a:t>
            </a:r>
            <a:r>
              <a:rPr lang="ru-RU" sz="2000" dirty="0" smtClean="0"/>
              <a:t>госпиталь</a:t>
            </a:r>
            <a:r>
              <a:rPr lang="tt-RU" sz="2000" dirty="0" smtClean="0"/>
              <a:t>дә ята. Бабамның сөйләве буенча , ул вакытта бик авыр булган, иң истә калганы ачлык белән нык суыклар ди ул.Терелгәч ул яңадан фронтка китә. Минем бабама берничә фронтта катнашырга туры килә. Ул Сталинград, Р</a:t>
            </a:r>
            <a:r>
              <a:rPr lang="ru-RU" sz="2000" dirty="0" smtClean="0"/>
              <a:t>ж</a:t>
            </a:r>
            <a:r>
              <a:rPr lang="tt-RU" sz="2000" dirty="0" smtClean="0"/>
              <a:t>ев, Курск, Берлин сугышларында була. Солдат тормышының бөтен ачысын тоеп, бик күп дусларын югалтып бөек җиңүне күрә ала ул. Минем бабамның 5 медале, 3 ордены бар. </a:t>
            </a:r>
          </a:p>
          <a:p>
            <a:r>
              <a:rPr lang="tt-RU" sz="2000" dirty="0" smtClean="0"/>
              <a:t>2005 елда минем бабам вафат була.</a:t>
            </a:r>
            <a:endParaRPr lang="ru-RU"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74638"/>
            <a:ext cx="7043758" cy="1143000"/>
          </a:xfrm>
        </p:spPr>
        <p:txBody>
          <a:bodyPr/>
          <a:lstStyle/>
          <a:p>
            <a:r>
              <a:rPr lang="ru-RU" dirty="0" smtClean="0"/>
              <a:t>Абдуллин </a:t>
            </a:r>
            <a:r>
              <a:rPr lang="ru-RU" dirty="0" err="1" smtClean="0"/>
              <a:t>Габдулхак</a:t>
            </a:r>
            <a:r>
              <a:rPr lang="ru-RU" dirty="0" smtClean="0"/>
              <a:t> </a:t>
            </a:r>
            <a:r>
              <a:rPr lang="ru-RU" dirty="0" err="1" smtClean="0"/>
              <a:t>Габдулхакович</a:t>
            </a:r>
            <a:endParaRPr lang="ru-RU" dirty="0"/>
          </a:p>
        </p:txBody>
      </p:sp>
      <p:sp>
        <p:nvSpPr>
          <p:cNvPr id="3" name="Содержимое 2"/>
          <p:cNvSpPr>
            <a:spLocks noGrp="1"/>
          </p:cNvSpPr>
          <p:nvPr>
            <p:ph idx="1"/>
          </p:nvPr>
        </p:nvSpPr>
        <p:spPr>
          <a:xfrm>
            <a:off x="1643042" y="1928802"/>
            <a:ext cx="7500958" cy="4572032"/>
          </a:xfrm>
        </p:spPr>
        <p:txBody>
          <a:bodyPr/>
          <a:lstStyle/>
          <a:p>
            <a:r>
              <a:rPr lang="ru-RU" dirty="0" smtClean="0"/>
              <a:t>Мой прадедушка родился в 1918 году. В </a:t>
            </a:r>
            <a:r>
              <a:rPr lang="ru-RU" dirty="0" smtClean="0"/>
              <a:t>1947 </a:t>
            </a:r>
            <a:r>
              <a:rPr lang="ru-RU" dirty="0" smtClean="0"/>
              <a:t>году попал в кавалерийские войска. </a:t>
            </a:r>
            <a:r>
              <a:rPr lang="ru-RU" dirty="0" smtClean="0"/>
              <a:t> </a:t>
            </a:r>
            <a:r>
              <a:rPr lang="ru-RU" dirty="0" smtClean="0"/>
              <a:t>Подорвался на минном поле, после чего был отправлен домой. Дома работал на ферме, ходил с протезом. У него было 11 детей. Умер в 74 года. Был награжден медалью «За отвагу».</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0"/>
            <a:ext cx="6972320" cy="1214422"/>
          </a:xfrm>
        </p:spPr>
        <p:txBody>
          <a:bodyPr/>
          <a:lstStyle/>
          <a:p>
            <a:r>
              <a:rPr lang="ru-RU" dirty="0" err="1" smtClean="0"/>
              <a:t>Чувашов</a:t>
            </a:r>
            <a:r>
              <a:rPr lang="ru-RU" dirty="0" smtClean="0"/>
              <a:t> Михаил Иванович</a:t>
            </a:r>
            <a:endParaRPr lang="ru-RU" dirty="0"/>
          </a:p>
        </p:txBody>
      </p:sp>
      <p:sp>
        <p:nvSpPr>
          <p:cNvPr id="3" name="Содержимое 2"/>
          <p:cNvSpPr>
            <a:spLocks noGrp="1"/>
          </p:cNvSpPr>
          <p:nvPr>
            <p:ph idx="1"/>
          </p:nvPr>
        </p:nvSpPr>
        <p:spPr>
          <a:xfrm>
            <a:off x="1214414" y="1142984"/>
            <a:ext cx="8215370" cy="4983179"/>
          </a:xfrm>
        </p:spPr>
        <p:txBody>
          <a:bodyPr/>
          <a:lstStyle/>
          <a:p>
            <a:r>
              <a:rPr lang="ru-RU" dirty="0" smtClean="0"/>
              <a:t>Мой прадед </a:t>
            </a:r>
            <a:r>
              <a:rPr lang="ru-RU" dirty="0" err="1" smtClean="0"/>
              <a:t>Чувашов</a:t>
            </a:r>
            <a:r>
              <a:rPr lang="ru-RU" dirty="0" smtClean="0"/>
              <a:t> Михаил Иванович родился в 1927 году. Родился и вырос в удмуртской деревне. Когда ему исполнилось 18 лет его забрали на фронт защищать Родину. Воевал мой прадед на Ладожском озере, а проще озеро называли Ладога. На войне он потерял два пальца на руке, получил  ранение в живот и ногу. После  того как нога перестала сгибаться его комиссовали.</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74638"/>
            <a:ext cx="7043758" cy="1143000"/>
          </a:xfrm>
        </p:spPr>
        <p:txBody>
          <a:bodyPr/>
          <a:lstStyle/>
          <a:p>
            <a:r>
              <a:rPr lang="tt-RU" dirty="0" smtClean="0"/>
              <a:t> Протопопов Михаил Владимирович</a:t>
            </a:r>
            <a:endParaRPr lang="ru-RU" dirty="0"/>
          </a:p>
        </p:txBody>
      </p:sp>
      <p:sp>
        <p:nvSpPr>
          <p:cNvPr id="3" name="Содержимое 2"/>
          <p:cNvSpPr>
            <a:spLocks noGrp="1"/>
          </p:cNvSpPr>
          <p:nvPr>
            <p:ph idx="1"/>
          </p:nvPr>
        </p:nvSpPr>
        <p:spPr>
          <a:xfrm>
            <a:off x="1643042" y="1643050"/>
            <a:ext cx="7286676" cy="4525963"/>
          </a:xfrm>
        </p:spPr>
        <p:txBody>
          <a:bodyPr/>
          <a:lstStyle/>
          <a:p>
            <a:pPr>
              <a:buNone/>
            </a:pPr>
            <a:r>
              <a:rPr lang="ru-RU" sz="2000" dirty="0" smtClean="0"/>
              <a:t>          Моего дедушку зовут </a:t>
            </a:r>
            <a:r>
              <a:rPr lang="ru-RU" sz="2000" dirty="0" err="1" smtClean="0"/>
              <a:t>Протопов</a:t>
            </a:r>
            <a:r>
              <a:rPr lang="ru-RU" sz="2000" dirty="0" smtClean="0"/>
              <a:t> Михаил Владимирович . Воевал в Великую Отечественную войну 1941-45 годах. Когда уходил на фронт ему было 16 лет, украдкой ушел из дома, записался добровольцем и был зачислен в </a:t>
            </a:r>
            <a:r>
              <a:rPr lang="ru-RU" sz="2000" dirty="0" err="1" smtClean="0"/>
              <a:t>артилерийское</a:t>
            </a:r>
            <a:r>
              <a:rPr lang="ru-RU" sz="2000" dirty="0" smtClean="0"/>
              <a:t> отделение. Во втором бою попал немцам в плен, потому что был контужен. В плену был два месяца , затем совершили побег в составе 9 человек. До своих добежали только четыре бойца, но об этом он не любил рассказывать. Дедушка был ранен в голову и умер из-за </a:t>
            </a:r>
            <a:r>
              <a:rPr lang="ru-RU" sz="2000" dirty="0" err="1" smtClean="0"/>
              <a:t>невытащенной</a:t>
            </a:r>
            <a:r>
              <a:rPr lang="ru-RU" sz="2000" dirty="0" smtClean="0"/>
              <a:t> </a:t>
            </a:r>
            <a:r>
              <a:rPr lang="ru-RU" sz="2000" dirty="0" smtClean="0"/>
              <a:t>пули из головы. Я очень горжусь своим дедом, потому что он был настоящим героем и погиб ради мира на земле. </a:t>
            </a:r>
          </a:p>
          <a:p>
            <a:pPr>
              <a:buNone/>
            </a:pPr>
            <a:endParaRPr lang="ru-RU"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74638"/>
            <a:ext cx="7043758" cy="1143000"/>
          </a:xfrm>
        </p:spPr>
        <p:txBody>
          <a:bodyPr/>
          <a:lstStyle/>
          <a:p>
            <a:r>
              <a:rPr lang="tt-RU" dirty="0" smtClean="0"/>
              <a:t>    Садыков Димухамад Садыкович</a:t>
            </a:r>
            <a:endParaRPr lang="ru-RU" dirty="0"/>
          </a:p>
        </p:txBody>
      </p:sp>
      <p:sp>
        <p:nvSpPr>
          <p:cNvPr id="3" name="Содержимое 2"/>
          <p:cNvSpPr>
            <a:spLocks noGrp="1"/>
          </p:cNvSpPr>
          <p:nvPr>
            <p:ph idx="1"/>
          </p:nvPr>
        </p:nvSpPr>
        <p:spPr>
          <a:xfrm>
            <a:off x="1571604" y="1571612"/>
            <a:ext cx="7572396" cy="4525963"/>
          </a:xfrm>
        </p:spPr>
        <p:txBody>
          <a:bodyPr/>
          <a:lstStyle/>
          <a:p>
            <a:pPr>
              <a:buFontTx/>
              <a:buNone/>
            </a:pPr>
            <a:r>
              <a:rPr lang="ru-RU" sz="2000" dirty="0" smtClean="0"/>
              <a:t>         Садыков </a:t>
            </a:r>
            <a:r>
              <a:rPr lang="ru-RU" sz="2000" dirty="0" err="1" smtClean="0"/>
              <a:t>Димухамад</a:t>
            </a:r>
            <a:r>
              <a:rPr lang="ru-RU" sz="2000" dirty="0" smtClean="0"/>
              <a:t> </a:t>
            </a:r>
            <a:r>
              <a:rPr lang="ru-RU" sz="2000" dirty="0" err="1" smtClean="0"/>
              <a:t>Садыкович</a:t>
            </a:r>
            <a:r>
              <a:rPr lang="ru-RU" sz="2000" dirty="0" smtClean="0"/>
              <a:t> родился  27 сентября 1924 года в Казанской губернии,  в деревне </a:t>
            </a:r>
            <a:r>
              <a:rPr lang="ru-RU" sz="2000" dirty="0" err="1" smtClean="0"/>
              <a:t>Кучуково</a:t>
            </a:r>
            <a:r>
              <a:rPr lang="ru-RU" sz="2000" dirty="0" smtClean="0"/>
              <a:t>, в обычной крестьянской семье. Когда ему исполнилось 7 лет, они всей семьей переехали в Янга-Аул. </a:t>
            </a:r>
            <a:r>
              <a:rPr lang="ru-RU" sz="2000" dirty="0" smtClean="0"/>
              <a:t>Там</a:t>
            </a:r>
            <a:r>
              <a:rPr lang="ru-RU" sz="2000" dirty="0" smtClean="0"/>
              <a:t> он прожил  </a:t>
            </a:r>
            <a:r>
              <a:rPr lang="ru-RU" sz="2000" dirty="0" smtClean="0"/>
              <a:t>до 1943 года.</a:t>
            </a:r>
          </a:p>
          <a:p>
            <a:pPr>
              <a:buFontTx/>
              <a:buNone/>
            </a:pPr>
            <a:r>
              <a:rPr lang="ru-RU" sz="2000" dirty="0" smtClean="0"/>
              <a:t>          В1943 году прадедушку отправили в  Великую Отечественную войну. В это время ему было 19 лет. Полтора года он воюет на войне с немцами и в бою получает тяжелое ранение. Два месяца он лежит в госпитале и здоровым возвращается на свою родину.</a:t>
            </a:r>
          </a:p>
          <a:p>
            <a:pPr>
              <a:buFontTx/>
              <a:buNone/>
            </a:pPr>
            <a:r>
              <a:rPr lang="ru-RU" sz="2000" dirty="0" smtClean="0"/>
              <a:t>          В 1966 году , когда ему было 44 года он умирает.</a:t>
            </a:r>
            <a:endParaRPr lang="ru-RU"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0"/>
            <a:ext cx="7043758" cy="1071546"/>
          </a:xfrm>
        </p:spPr>
        <p:txBody>
          <a:bodyPr/>
          <a:lstStyle/>
          <a:p>
            <a:r>
              <a:rPr lang="tt-RU" dirty="0" smtClean="0"/>
              <a:t>Нәбиуллин Хөббихуҗа</a:t>
            </a:r>
            <a:endParaRPr lang="ru-RU" dirty="0"/>
          </a:p>
        </p:txBody>
      </p:sp>
      <p:sp>
        <p:nvSpPr>
          <p:cNvPr id="3" name="Содержимое 2"/>
          <p:cNvSpPr>
            <a:spLocks noGrp="1"/>
          </p:cNvSpPr>
          <p:nvPr>
            <p:ph idx="1"/>
          </p:nvPr>
        </p:nvSpPr>
        <p:spPr>
          <a:xfrm>
            <a:off x="1643042" y="928670"/>
            <a:ext cx="7500958" cy="5197493"/>
          </a:xfrm>
        </p:spPr>
        <p:txBody>
          <a:bodyPr/>
          <a:lstStyle/>
          <a:p>
            <a:r>
              <a:rPr lang="ru-RU" sz="2000" dirty="0" smtClean="0"/>
              <a:t>Минем карт бабам Н</a:t>
            </a:r>
            <a:r>
              <a:rPr lang="tt-RU" sz="2000" dirty="0" smtClean="0"/>
              <a:t>әбиуллин Хөббихуҗа Нәбиулла улы 1912 елда туган.  16 яш</a:t>
            </a:r>
            <a:r>
              <a:rPr lang="ru-RU" sz="2000" dirty="0" err="1" smtClean="0"/>
              <a:t>ь</a:t>
            </a:r>
            <a:r>
              <a:rPr lang="tt-RU" sz="2000" dirty="0" smtClean="0"/>
              <a:t>тән тимерче булып эшли башлаган. Аның бала-чагы авыр елларга туры килә. Башта фин сугышында катнашкан, аннан 1941 елның июлендә фронтка китә. Бик күп кенә сугышларда катнашканнан соң Ленинград блокадасына эләгә. Блокадада бик авыр була. Һавадан да, җирдән дә Ленинградка бернәрсә дә кертергә мөмкин булмый. Блокада вакытында бик күп кеше ачлыктан үлә. Шулай ук бабам белән сугышкан солдатлар да ачтан шешенә башлый.  </a:t>
            </a:r>
            <a:r>
              <a:rPr lang="tt-RU" sz="2000" dirty="0" smtClean="0"/>
              <a:t>Аның белән бергә хезмәт иткән якташы  </a:t>
            </a:r>
            <a:r>
              <a:rPr lang="tt-RU" sz="2000" dirty="0" smtClean="0"/>
              <a:t>ат ите </a:t>
            </a:r>
            <a:r>
              <a:rPr lang="tt-RU" sz="2000" dirty="0" smtClean="0"/>
              <a:t>табып бабама ашата. Шуннан бабам исән кала. </a:t>
            </a:r>
            <a:endParaRPr lang="tt-RU" sz="2000" dirty="0" smtClean="0"/>
          </a:p>
          <a:p>
            <a:r>
              <a:rPr lang="tt-RU" sz="2000" dirty="0" smtClean="0"/>
              <a:t> </a:t>
            </a:r>
            <a:r>
              <a:rPr lang="tt-RU" sz="2000" dirty="0" smtClean="0"/>
              <a:t>Бабыкай 1945 елда бик күп медал</a:t>
            </a:r>
            <a:r>
              <a:rPr lang="ru-RU" sz="2000" dirty="0" err="1" smtClean="0"/>
              <a:t>ь</a:t>
            </a:r>
            <a:r>
              <a:rPr lang="tt-RU" sz="2000" dirty="0" smtClean="0"/>
              <a:t>ләр һәм орденнар белән бүләкләнә.</a:t>
            </a:r>
            <a:endParaRPr lang="ru-RU" sz="2000" dirty="0" smtClean="0"/>
          </a:p>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9 мая_03">
  <a:themeElements>
    <a:clrScheme name="9 мая_02 - копия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9 мая_02 - копия">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 мая_02 - копия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 мая_02 - копия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 мая_02 - копия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 мая_02 - копия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 мая_02 - копия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 мая_02 - копия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 мая_02 - копия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 мая_02 - копия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 мая_02 - копия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 мая_02 - копия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 мая_02 - копия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 мая_02 - копия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9 мая_02 - копия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9 мая_02 - копия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 мая_03</Template>
  <TotalTime>362</TotalTime>
  <Words>1387</Words>
  <Application>Microsoft Office PowerPoint</Application>
  <PresentationFormat>Экран (4:3)</PresentationFormat>
  <Paragraphs>70</Paragraphs>
  <Slides>24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9 мая_03</vt:lpstr>
      <vt:lpstr>Победа деда – моя Победа</vt:lpstr>
      <vt:lpstr>Слайд 2</vt:lpstr>
      <vt:lpstr>Әхмәтгәрев Газелгәрәй Әхмәтгәрәй улы</vt:lpstr>
      <vt:lpstr>Кәримов Бикчан</vt:lpstr>
      <vt:lpstr>Абдуллин Габдулхак Габдулхакович</vt:lpstr>
      <vt:lpstr>Чувашов Михаил Иванович</vt:lpstr>
      <vt:lpstr> Протопопов Михаил Владимирович</vt:lpstr>
      <vt:lpstr>    Садыков Димухамад Садыкович</vt:lpstr>
      <vt:lpstr>Нәбиуллин Хөббихуҗа</vt:lpstr>
      <vt:lpstr>           Кадырова Флюра Балиевна</vt:lpstr>
      <vt:lpstr>Хузин Зиннур</vt:lpstr>
      <vt:lpstr> «Я на двадцать лет старше моей республики. Все этапы ее большого пути прошли через мою счастливую судьбу». Марьям ЗАЙНУЛЛИНА </vt:lpstr>
      <vt:lpstr>Слайд 13</vt:lpstr>
      <vt:lpstr>Слайд 14</vt:lpstr>
      <vt:lpstr>Слайд 15</vt:lpstr>
      <vt:lpstr>Слайд 16</vt:lpstr>
      <vt:lpstr>Слайд 17</vt:lpstr>
      <vt:lpstr>Слайд 18</vt:lpstr>
      <vt:lpstr>Слайд 19</vt:lpstr>
      <vt:lpstr>Слайд 20</vt:lpstr>
      <vt:lpstr>Валиев Мухаматхан Габдуллович </vt:lpstr>
      <vt:lpstr>        Молчанов Ефим Степанович</vt:lpstr>
      <vt:lpstr>      Муллануров Габделхай     Мулланурович</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Наиля</dc:creator>
  <cp:lastModifiedBy>Наиля Наилевна</cp:lastModifiedBy>
  <cp:revision>41</cp:revision>
  <dcterms:created xsi:type="dcterms:W3CDTF">2015-01-29T15:08:41Z</dcterms:created>
  <dcterms:modified xsi:type="dcterms:W3CDTF">2015-02-04T05:46:34Z</dcterms:modified>
</cp:coreProperties>
</file>